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  <p:sldMasterId id="2147483692" r:id="rId3"/>
  </p:sldMasterIdLst>
  <p:notesMasterIdLst>
    <p:notesMasterId r:id="rId22"/>
  </p:notesMasterIdLst>
  <p:sldIdLst>
    <p:sldId id="259" r:id="rId4"/>
    <p:sldId id="281" r:id="rId5"/>
    <p:sldId id="264" r:id="rId6"/>
    <p:sldId id="276" r:id="rId7"/>
    <p:sldId id="277" r:id="rId8"/>
    <p:sldId id="275" r:id="rId9"/>
    <p:sldId id="282" r:id="rId10"/>
    <p:sldId id="274" r:id="rId11"/>
    <p:sldId id="273" r:id="rId12"/>
    <p:sldId id="272" r:id="rId13"/>
    <p:sldId id="269" r:id="rId14"/>
    <p:sldId id="270" r:id="rId15"/>
    <p:sldId id="271" r:id="rId16"/>
    <p:sldId id="278" r:id="rId17"/>
    <p:sldId id="279" r:id="rId18"/>
    <p:sldId id="283" r:id="rId19"/>
    <p:sldId id="280" r:id="rId20"/>
    <p:sldId id="26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A2627-F4ED-4177-A9AA-570CA89A7D5F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40AB9-4F1B-414E-BF9E-37570653E6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03513" y="509588"/>
            <a:ext cx="4535487" cy="2552700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62F7D-8E02-424F-91C9-6F78E300C774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8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70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29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76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85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979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907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80864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0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24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551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5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47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06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03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410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5617309" y="6532563"/>
            <a:ext cx="957385" cy="182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defRPr/>
            </a:pPr>
            <a:fld id="{F06851A3-D318-4C53-A7A2-1642C885FCDA}" type="slidenum">
              <a:rPr lang="ko-KR" altLang="en-US" sz="800" smtClean="0">
                <a:solidFill>
                  <a:prstClr val="white">
                    <a:lumMod val="50000"/>
                  </a:prstClr>
                </a:solidFill>
                <a:latin typeface="뫼비우스 Regular" pitchFamily="2" charset="-127"/>
                <a:ea typeface="뫼비우스 Regular" pitchFamily="2" charset="-127"/>
              </a:rPr>
              <a:pPr algn="ctr">
                <a:defRPr/>
              </a:pPr>
              <a:t>‹#›</a:t>
            </a:fld>
            <a:endParaRPr lang="ko-KR" altLang="en-US" sz="800" dirty="0">
              <a:solidFill>
                <a:prstClr val="white">
                  <a:lumMod val="50000"/>
                </a:prstClr>
              </a:solidFill>
              <a:latin typeface="뫼비우스 Regular" pitchFamily="2" charset="-127"/>
              <a:ea typeface="뫼비우스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36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9404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2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801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95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6137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4986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204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276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97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6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8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988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726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568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9057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795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슬라이드 번호 개체 틀 3"/>
          <p:cNvSpPr txBox="1">
            <a:spLocks/>
          </p:cNvSpPr>
          <p:nvPr userDrawn="1"/>
        </p:nvSpPr>
        <p:spPr>
          <a:xfrm>
            <a:off x="5617309" y="6532563"/>
            <a:ext cx="957385" cy="1825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>
              <a:defRPr/>
            </a:pPr>
            <a:fld id="{F06851A3-D318-4C53-A7A2-1642C885FCDA}" type="slidenum">
              <a:rPr lang="ko-KR" altLang="en-US" sz="800" smtClean="0">
                <a:solidFill>
                  <a:prstClr val="white">
                    <a:lumMod val="50000"/>
                  </a:prstClr>
                </a:solidFill>
                <a:latin typeface="뫼비우스 Regular" pitchFamily="2" charset="-127"/>
                <a:ea typeface="뫼비우스 Regular" pitchFamily="2" charset="-127"/>
              </a:rPr>
              <a:pPr algn="ctr">
                <a:defRPr/>
              </a:pPr>
              <a:t>‹#›</a:t>
            </a:fld>
            <a:endParaRPr lang="ko-KR" altLang="en-US" sz="800" dirty="0">
              <a:solidFill>
                <a:prstClr val="white">
                  <a:lumMod val="50000"/>
                </a:prstClr>
              </a:solidFill>
              <a:latin typeface="뫼비우스 Regular" pitchFamily="2" charset="-127"/>
              <a:ea typeface="뫼비우스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62408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4908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3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7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2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90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3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3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457161" indent="0">
              <a:buNone/>
              <a:defRPr sz="2799"/>
            </a:lvl2pPr>
            <a:lvl3pPr marL="914323" indent="0">
              <a:buNone/>
              <a:defRPr sz="2401"/>
            </a:lvl3pPr>
            <a:lvl4pPr marL="1371485" indent="0">
              <a:buNone/>
              <a:defRPr sz="2000"/>
            </a:lvl4pPr>
            <a:lvl5pPr marL="1828648" indent="0">
              <a:buNone/>
              <a:defRPr sz="2000"/>
            </a:lvl5pPr>
            <a:lvl6pPr marL="2285808" indent="0">
              <a:buNone/>
              <a:defRPr sz="2000"/>
            </a:lvl6pPr>
            <a:lvl7pPr marL="2742970" indent="0">
              <a:buNone/>
              <a:defRPr sz="2000"/>
            </a:lvl7pPr>
            <a:lvl8pPr marL="3200132" indent="0">
              <a:buNone/>
              <a:defRPr sz="2000"/>
            </a:lvl8pPr>
            <a:lvl9pPr marL="3657294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3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61" indent="0">
              <a:buNone/>
              <a:defRPr sz="1200"/>
            </a:lvl2pPr>
            <a:lvl3pPr marL="914323" indent="0">
              <a:buNone/>
              <a:defRPr sz="1000"/>
            </a:lvl3pPr>
            <a:lvl4pPr marL="1371485" indent="0">
              <a:buNone/>
              <a:defRPr sz="900"/>
            </a:lvl4pPr>
            <a:lvl5pPr marL="1828648" indent="0">
              <a:buNone/>
              <a:defRPr sz="900"/>
            </a:lvl5pPr>
            <a:lvl6pPr marL="2285808" indent="0">
              <a:buNone/>
              <a:defRPr sz="900"/>
            </a:lvl6pPr>
            <a:lvl7pPr marL="2742970" indent="0">
              <a:buNone/>
              <a:defRPr sz="900"/>
            </a:lvl7pPr>
            <a:lvl8pPr marL="3200132" indent="0">
              <a:buNone/>
              <a:defRPr sz="900"/>
            </a:lvl8pPr>
            <a:lvl9pPr marL="3657294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792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49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F5E30C-3322-46BE-8F87-8BB33F91A54A}" type="datetimeFigureOut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2019-11-21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852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66559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75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753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1" b="1"/>
            </a:lvl1pPr>
            <a:lvl2pPr marL="457161" indent="0">
              <a:buNone/>
              <a:defRPr sz="2000" b="1"/>
            </a:lvl2pPr>
            <a:lvl3pPr marL="914323" indent="0">
              <a:buNone/>
              <a:defRPr sz="1800" b="1"/>
            </a:lvl3pPr>
            <a:lvl4pPr marL="1371485" indent="0">
              <a:buNone/>
              <a:defRPr sz="1600" b="1"/>
            </a:lvl4pPr>
            <a:lvl5pPr marL="1828648" indent="0">
              <a:buNone/>
              <a:defRPr sz="1600" b="1"/>
            </a:lvl5pPr>
            <a:lvl6pPr marL="2285808" indent="0">
              <a:buNone/>
              <a:defRPr sz="1600" b="1"/>
            </a:lvl6pPr>
            <a:lvl7pPr marL="2742970" indent="0">
              <a:buNone/>
              <a:defRPr sz="1600" b="1"/>
            </a:lvl7pPr>
            <a:lvl8pPr marL="3200132" indent="0">
              <a:buNone/>
              <a:defRPr sz="1600" b="1"/>
            </a:lvl8pPr>
            <a:lvl9pPr marL="365729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3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3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 userDrawn="1"/>
        </p:nvSpPr>
        <p:spPr>
          <a:xfrm>
            <a:off x="228836" y="816102"/>
            <a:ext cx="11734331" cy="61569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70C0">
              <a:alpha val="20000"/>
            </a:srgbClr>
          </a:solidFill>
        </p:spPr>
        <p:txBody>
          <a:bodyPr wrap="square" lIns="252000" tIns="72000" rIns="252000" bIns="72000">
            <a:no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20000"/>
              </a:lnSpc>
            </a:pPr>
            <a:endParaRPr lang="en-US" altLang="ko-KR" sz="1300" b="0" dirty="0">
              <a:solidFill>
                <a:srgbClr val="50CBCA"/>
              </a:solidFill>
              <a:cs typeface="Arial" charset="0"/>
            </a:endParaRPr>
          </a:p>
        </p:txBody>
      </p:sp>
      <p:sp>
        <p:nvSpPr>
          <p:cNvPr id="8" name="텍스트 개체 틀 2"/>
          <p:cNvSpPr txBox="1">
            <a:spLocks/>
          </p:cNvSpPr>
          <p:nvPr userDrawn="1"/>
        </p:nvSpPr>
        <p:spPr>
          <a:xfrm>
            <a:off x="486537" y="846950"/>
            <a:ext cx="112951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1pPr>
            <a:lvl2pPr marL="742950" indent="-28575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2pPr>
            <a:lvl3pPr marL="11430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3pPr>
            <a:lvl4pPr marL="16002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lang="ko-KR" altLang="en-US" sz="1400" b="0" kern="1200" smtClean="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4pPr>
            <a:lvl5pPr marL="2057400" indent="-228600" algn="l" defTabSz="-13873163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lang="ko-KR" altLang="en-US" sz="1400" b="0" kern="1200">
                <a:solidFill>
                  <a:srgbClr val="4D4D4D"/>
                </a:solidFill>
                <a:latin typeface="뫼비우스 Regular" pitchFamily="2" charset="-127"/>
                <a:ea typeface="뫼비우스 Regular" pitchFamily="2" charset="-127"/>
                <a:cs typeface="+mn-cs"/>
              </a:defRPr>
            </a:lvl5pPr>
            <a:lvl6pPr marL="25146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latinLnBrk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39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94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5D5CDEC-D068-4C80-9912-C6DA8214F9D1}" type="slidenum">
              <a:rPr kumimoji="1" lang="ko-KR" altLang="en-US" sz="900" b="1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sz="900" b="1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219004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568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8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9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0"/>
          <p:cNvSpPr>
            <a:spLocks noChangeArrowheads="1"/>
          </p:cNvSpPr>
          <p:nvPr/>
        </p:nvSpPr>
        <p:spPr bwMode="auto">
          <a:xfrm>
            <a:off x="11854949" y="6676593"/>
            <a:ext cx="13305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Pct val="75000"/>
            </a:pPr>
            <a:fld id="{054D7F01-3CDD-4086-888D-92AA7DC2554E}" type="slidenum">
              <a:rPr kumimoji="1" lang="en-US" altLang="ko-KR" sz="800" b="1">
                <a:solidFill>
                  <a:srgbClr val="F79646">
                    <a:lumMod val="75000"/>
                  </a:srgbClr>
                </a:solidFill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808080"/>
                </a:buClr>
                <a:buSzPct val="75000"/>
              </a:pPr>
              <a:t>‹#›</a:t>
            </a:fld>
            <a:endParaRPr kumimoji="1" lang="en-US" altLang="ko-KR" sz="8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</p:sldLayoutIdLst>
  <p:txStyles>
    <p:titleStyle>
      <a:lvl1pPr algn="ctr" defTabSz="914323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2" indent="-34287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2888" indent="-285725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5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3pPr>
      <a:lvl4pPr marL="1600066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27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0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51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1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74" indent="-228582" algn="l" defTabSz="914323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1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3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5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4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08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0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32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94" algn="l" defTabSz="914323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hotonengine.com/ko-kr/Photon" TargetMode="Externa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08450" y="1894335"/>
            <a:ext cx="22415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88900" indent="-889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defRPr/>
            </a:pPr>
            <a:r>
              <a:rPr lang="ko-KR" altLang="en-US" sz="1000" b="0" kern="0" dirty="0" err="1">
                <a:solidFill>
                  <a:srgbClr val="056896"/>
                </a:solidFill>
              </a:rPr>
              <a:t>에스피테크놀러지</a:t>
            </a:r>
            <a:r>
              <a:rPr lang="ko-KR" altLang="en-US" sz="1000" b="0" kern="0" dirty="0">
                <a:solidFill>
                  <a:srgbClr val="056896"/>
                </a:solidFill>
              </a:rPr>
              <a:t>㈜</a:t>
            </a:r>
            <a:endParaRPr lang="en-US" altLang="ko-KR" sz="1000" b="0" kern="0" dirty="0">
              <a:solidFill>
                <a:srgbClr val="056896"/>
              </a:solidFill>
            </a:endParaRPr>
          </a:p>
          <a:p>
            <a:pPr eaLnBrk="1" latinLnBrk="0" hangingPunct="1">
              <a:lnSpc>
                <a:spcPct val="120000"/>
              </a:lnSpc>
              <a:defRPr/>
            </a:pPr>
            <a:r>
              <a:rPr lang="en-US" altLang="ko-KR" sz="1000" b="0" kern="0" dirty="0">
                <a:solidFill>
                  <a:srgbClr val="056896"/>
                </a:solidFill>
              </a:rPr>
              <a:t>2019.11.24</a:t>
            </a:r>
            <a:endParaRPr lang="en-US" altLang="ko-KR" b="0" kern="0" dirty="0">
              <a:solidFill>
                <a:srgbClr val="056896"/>
              </a:solidFill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08451" y="704611"/>
            <a:ext cx="7374111" cy="49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88900" indent="-889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defRPr/>
            </a:pPr>
            <a:r>
              <a:rPr lang="ko-KR" altLang="en-US" sz="3000" kern="0" dirty="0" err="1">
                <a:solidFill>
                  <a:srgbClr val="056896"/>
                </a:solidFill>
              </a:rPr>
              <a:t>유니티로</a:t>
            </a:r>
            <a:r>
              <a:rPr lang="ko-KR" altLang="en-US" sz="3000" kern="0" dirty="0">
                <a:solidFill>
                  <a:srgbClr val="056896"/>
                </a:solidFill>
              </a:rPr>
              <a:t> </a:t>
            </a:r>
            <a:r>
              <a:rPr lang="en-US" altLang="ko-KR" sz="3000" kern="0" dirty="0">
                <a:solidFill>
                  <a:srgbClr val="056896"/>
                </a:solidFill>
              </a:rPr>
              <a:t>VR </a:t>
            </a:r>
            <a:r>
              <a:rPr lang="ko-KR" altLang="en-US" sz="3000" kern="0">
                <a:solidFill>
                  <a:srgbClr val="056896"/>
                </a:solidFill>
              </a:rPr>
              <a:t>게임 만들기</a:t>
            </a:r>
            <a:r>
              <a:rPr lang="en-US" altLang="ko-KR" sz="3000" kern="0" dirty="0">
                <a:solidFill>
                  <a:srgbClr val="05689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966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05532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7. PUN2 Asset </a:t>
            </a:r>
            <a:r>
              <a:rPr lang="ko-KR" altLang="en-US" sz="1600" kern="0">
                <a:solidFill>
                  <a:srgbClr val="056896"/>
                </a:solidFill>
              </a:rPr>
              <a:t>추가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AppID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설정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Photon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hlinkClick r:id="rId2"/>
              </a:rPr>
              <a:t>https://www.photonengine.com/ko-kr/Photon</a:t>
            </a:r>
            <a:endParaRPr lang="en-US" altLang="ko-KR" sz="1200" dirty="0"/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PUN(Photon Unity Networking) 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유니티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네트워킹의 편리함과 포톤 리얼타임의 높은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퍼포먼스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/</a:t>
            </a:r>
            <a:r>
              <a:rPr kumimoji="1" lang="ko-KR" altLang="en-US" sz="1200" b="1">
                <a:solidFill>
                  <a:prstClr val="black"/>
                </a:solidFill>
              </a:rPr>
              <a:t>신뢰성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!!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20 CCU </a:t>
            </a:r>
            <a:r>
              <a:rPr kumimoji="1" lang="ko-KR" altLang="en-US" sz="1200" b="1">
                <a:solidFill>
                  <a:prstClr val="black"/>
                </a:solidFill>
              </a:rPr>
              <a:t>무료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!!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PUN2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Asset </a:t>
            </a:r>
            <a:r>
              <a:rPr kumimoji="1" lang="ko-KR" altLang="en-US" sz="1200" b="1">
                <a:solidFill>
                  <a:prstClr val="black"/>
                </a:solidFill>
              </a:rPr>
              <a:t>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네트워트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기능을 추가하기 위해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PUN2 Asset</a:t>
            </a:r>
            <a:r>
              <a:rPr kumimoji="1" lang="ko-KR" altLang="en-US" sz="1200" b="1">
                <a:solidFill>
                  <a:prstClr val="black"/>
                </a:solidFill>
              </a:rPr>
              <a:t>을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AppID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플레이어간의 동기화를 위해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AppID</a:t>
            </a:r>
            <a:r>
              <a:rPr kumimoji="1" lang="ko-KR" altLang="en-US" sz="1200" b="1">
                <a:solidFill>
                  <a:prstClr val="black"/>
                </a:solidFill>
              </a:rPr>
              <a:t>를 설정합니다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 smtClean="0">
                <a:solidFill>
                  <a:prstClr val="black"/>
                </a:solidFill>
              </a:rPr>
              <a:t>PhotonView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Component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다양한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인스턴스를 하나로 연결해 주며 어떤 컴포넌트들을 관찰하고 어떻게 관찰할지를 정의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571500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MonoBehaviourPunCallbacks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을 상속받는 스크립트를 작성합니다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571500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[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PunRPC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]    //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원격호출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>void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RpcDamage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int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damage)</a:t>
            </a:r>
          </a:p>
          <a:p>
            <a:pPr marL="265112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E7D45E3-6739-4514-8AFD-F9B12582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07" y="1081451"/>
            <a:ext cx="3229239" cy="217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9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39969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8. Aim Transform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Aim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각 사용자의 조준이 동기화 되게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포톤네트워크의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객채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생성 코드를 이용합니다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crossHair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PhotonNetwork.Instantiate</a:t>
            </a:r>
            <a:r>
              <a:rPr lang="en-US" altLang="ko-KR" sz="1200" b="1" dirty="0"/>
              <a:t>("Prefabs/Crosshair", Vector3.zero, </a:t>
            </a:r>
            <a:r>
              <a:rPr lang="en-US" altLang="ko-KR" sz="1200" b="1" dirty="0" err="1"/>
              <a:t>Quaternion.identity</a:t>
            </a:r>
            <a:r>
              <a:rPr lang="en-US" altLang="ko-KR" sz="1200" b="1" dirty="0"/>
              <a:t>).transform;</a:t>
            </a: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DD9D9E3-4906-4759-B8D4-9064FB045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253" y="3805646"/>
            <a:ext cx="5063317" cy="26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1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5188921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9. </a:t>
            </a:r>
            <a:r>
              <a:rPr lang="en-US" altLang="ko-KR" sz="1600" kern="0" dirty="0" err="1" smtClean="0">
                <a:solidFill>
                  <a:srgbClr val="056896"/>
                </a:solidFill>
              </a:rPr>
              <a:t>DroneSpawner</a:t>
            </a:r>
            <a:r>
              <a:rPr lang="ko-KR" altLang="en-US" sz="1600" kern="0" smtClean="0">
                <a:solidFill>
                  <a:srgbClr val="056896"/>
                </a:solidFill>
              </a:rPr>
              <a:t>에서 </a:t>
            </a:r>
            <a:r>
              <a:rPr lang="en-US" altLang="ko-KR" sz="1600" kern="0" dirty="0" smtClean="0">
                <a:solidFill>
                  <a:srgbClr val="056896"/>
                </a:solidFill>
              </a:rPr>
              <a:t>Drone </a:t>
            </a:r>
            <a:r>
              <a:rPr lang="ko-KR" altLang="en-US" sz="1600" kern="0">
                <a:solidFill>
                  <a:srgbClr val="056896"/>
                </a:solidFill>
              </a:rPr>
              <a:t>생성 </a:t>
            </a:r>
            <a:r>
              <a:rPr lang="en-US" altLang="ko-KR" sz="1600" kern="0" dirty="0" smtClean="0">
                <a:solidFill>
                  <a:srgbClr val="056896"/>
                </a:solidFill>
              </a:rPr>
              <a:t>Transform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DrownSpawner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 smtClean="0">
                <a:solidFill>
                  <a:prstClr val="black"/>
                </a:solidFill>
              </a:rPr>
              <a:t>DrownSpawner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는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scene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에 고정 위치로 있으므로 별도의 동기화가 필요 없습니다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 동기화를 위해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스크립트의 부모 스크립트를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MonoBehaviour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MonoBehaviourPun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으로 변경합니다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사용자간에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같은 곳에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있게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Drone transform </a:t>
            </a:r>
            <a:r>
              <a:rPr kumimoji="1" lang="ko-KR" altLang="en-US" sz="1200" b="1">
                <a:solidFill>
                  <a:prstClr val="black"/>
                </a:solidFill>
              </a:rPr>
              <a:t>을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PhotonNetwork.InstantiateSceneObject</a:t>
            </a:r>
            <a:r>
              <a:rPr lang="en-US" altLang="ko-KR" sz="1200" b="1" dirty="0"/>
              <a:t>("Prefabs/Drone", </a:t>
            </a:r>
            <a:r>
              <a:rPr lang="en-US" altLang="ko-KR" sz="1200" b="1" dirty="0" err="1"/>
              <a:t>transform.position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Quaternion.identity</a:t>
            </a:r>
            <a:r>
              <a:rPr lang="en-US" altLang="ko-KR" sz="1200" b="1" dirty="0"/>
              <a:t>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44ABE9E-F866-41DE-B3D1-2917F126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7" y="3623556"/>
            <a:ext cx="3391088" cy="23445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632E614-8A12-44D2-B5D8-B57A9B2C7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01" y="3639006"/>
            <a:ext cx="2926365" cy="232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630528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10. Drone </a:t>
            </a:r>
            <a:r>
              <a:rPr lang="ko-KR" altLang="en-US" sz="1600" kern="0">
                <a:solidFill>
                  <a:srgbClr val="056896"/>
                </a:solidFill>
              </a:rPr>
              <a:t>폭파</a:t>
            </a:r>
            <a:r>
              <a:rPr lang="en-US" altLang="ko-KR" sz="1600" kern="0" dirty="0">
                <a:solidFill>
                  <a:srgbClr val="056896"/>
                </a:solidFill>
              </a:rPr>
              <a:t>/</a:t>
            </a:r>
            <a:r>
              <a:rPr lang="ko-KR" altLang="en-US" sz="1600" kern="0">
                <a:solidFill>
                  <a:srgbClr val="056896"/>
                </a:solidFill>
              </a:rPr>
              <a:t>삭제 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>
                <a:solidFill>
                  <a:prstClr val="black"/>
                </a:solidFill>
              </a:rPr>
              <a:t>폭파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폭파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이펙트를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동기화 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>
                <a:solidFill>
                  <a:prstClr val="black"/>
                </a:solidFill>
              </a:rPr>
              <a:t>삭제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폭파된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삭제를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if 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PhotonNetwork.IsMasterClient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</a:t>
            </a: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PhotonNetwork.Destroy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gameObject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);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1AF1FBE-297C-454C-92D0-58E9423D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631" y="3587931"/>
            <a:ext cx="3688657" cy="2552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0F92D4F-F814-4116-9210-54F585A9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37" y="3563821"/>
            <a:ext cx="3241637" cy="25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3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00723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11. </a:t>
            </a:r>
            <a:r>
              <a:rPr lang="ko-KR" altLang="en-US" sz="1600" kern="0">
                <a:solidFill>
                  <a:srgbClr val="056896"/>
                </a:solidFill>
              </a:rPr>
              <a:t>플레이어 데미지</a:t>
            </a:r>
            <a:r>
              <a:rPr lang="en-US" altLang="ko-KR" sz="1600" kern="0" dirty="0">
                <a:solidFill>
                  <a:srgbClr val="056896"/>
                </a:solidFill>
              </a:rPr>
              <a:t>/HP </a:t>
            </a:r>
            <a:r>
              <a:rPr lang="ko-KR" altLang="en-US" sz="1600" kern="0">
                <a:solidFill>
                  <a:srgbClr val="056896"/>
                </a:solidFill>
              </a:rPr>
              <a:t>동기화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플레이어의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데미지를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r>
              <a:rPr kumimoji="1" lang="en-US" altLang="ko-KR" sz="1200" b="1" dirty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>
                <a:solidFill>
                  <a:prstClr val="black"/>
                </a:solidFill>
              </a:rPr>
            </a:br>
            <a:r>
              <a:rPr kumimoji="1" lang="en-US" altLang="ko-KR" sz="1200" b="1" dirty="0">
                <a:solidFill>
                  <a:prstClr val="black"/>
                </a:solidFill>
              </a:rPr>
              <a:t>if 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PhotonNetwork.IsMasterClient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</a:rPr>
              <a:t>           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photonView.RPC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("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RpcDamage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",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RpcTarget.All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enemyPower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);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플레이어의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데미지는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공유합니다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 </a:t>
            </a:r>
            <a:r>
              <a:rPr kumimoji="1" lang="ko-KR" altLang="en-US" sz="1200" b="1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플레이어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값과 표시를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IPunObservable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/>
              <a:t>public void </a:t>
            </a:r>
            <a:r>
              <a:rPr lang="en-US" altLang="ko-KR" sz="1200" b="1" dirty="0" err="1"/>
              <a:t>OnPhotonSerializeView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PhotonStream</a:t>
            </a:r>
            <a:r>
              <a:rPr lang="en-US" altLang="ko-KR" sz="1200" b="1" dirty="0"/>
              <a:t> stream, </a:t>
            </a:r>
            <a:r>
              <a:rPr lang="en-US" altLang="ko-KR" sz="1200" b="1" dirty="0" err="1"/>
              <a:t>PhotonMessageInfo</a:t>
            </a:r>
            <a:r>
              <a:rPr lang="en-US" altLang="ko-KR" sz="1200" b="1" dirty="0"/>
              <a:t> info)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05EEBF9-0AD4-48F3-B1ED-87E72BF2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19" y="4258494"/>
            <a:ext cx="3041314" cy="2108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CADF41C-5006-4877-AB00-897AEB2AC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2" y="4219727"/>
            <a:ext cx="3187335" cy="21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72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6421630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12.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CrossHair</a:t>
            </a:r>
            <a:r>
              <a:rPr lang="en-US" altLang="ko-KR" sz="1600" kern="0" dirty="0">
                <a:solidFill>
                  <a:srgbClr val="056896"/>
                </a:solidFill>
              </a:rPr>
              <a:t>(</a:t>
            </a:r>
            <a:r>
              <a:rPr lang="ko-KR" altLang="en-US" sz="1600" kern="0">
                <a:solidFill>
                  <a:srgbClr val="056896"/>
                </a:solidFill>
              </a:rPr>
              <a:t>조준점</a:t>
            </a:r>
            <a:r>
              <a:rPr lang="en-US" altLang="ko-KR" sz="1600" kern="0" dirty="0">
                <a:solidFill>
                  <a:srgbClr val="056896"/>
                </a:solidFill>
              </a:rPr>
              <a:t>) Fire</a:t>
            </a:r>
            <a:r>
              <a:rPr lang="ko-KR" altLang="en-US" sz="1600" kern="0">
                <a:solidFill>
                  <a:srgbClr val="056896"/>
                </a:solidFill>
              </a:rPr>
              <a:t>시 </a:t>
            </a:r>
            <a:r>
              <a:rPr lang="en-US" altLang="ko-KR" sz="1600" kern="0" dirty="0">
                <a:solidFill>
                  <a:srgbClr val="056896"/>
                </a:solidFill>
              </a:rPr>
              <a:t>Effect </a:t>
            </a:r>
            <a:r>
              <a:rPr lang="ko-KR" altLang="en-US" sz="1600" kern="0">
                <a:solidFill>
                  <a:srgbClr val="056896"/>
                </a:solidFill>
              </a:rPr>
              <a:t>출력 동기화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및 </a:t>
            </a:r>
            <a:r>
              <a:rPr lang="ko-KR" altLang="en-US" sz="1600" kern="0" smtClean="0">
                <a:solidFill>
                  <a:srgbClr val="056896"/>
                </a:solidFill>
              </a:rPr>
              <a:t>재시작 관련 작업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CrossHair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Fire Effect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동기화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조준점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사격 이펙트를 동기화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photonView.RPC</a:t>
            </a:r>
            <a:r>
              <a:rPr lang="en-US" altLang="ko-KR" sz="1200" b="1" dirty="0"/>
              <a:t>("</a:t>
            </a:r>
            <a:r>
              <a:rPr lang="en-US" altLang="ko-KR" sz="1200" b="1" dirty="0" err="1"/>
              <a:t>RpcFire</a:t>
            </a:r>
            <a:r>
              <a:rPr lang="en-US" altLang="ko-KR" sz="1200" b="1" dirty="0"/>
              <a:t>", </a:t>
            </a:r>
            <a:r>
              <a:rPr lang="en-US" altLang="ko-KR" sz="1200" b="1" dirty="0" err="1"/>
              <a:t>RpcTarget.All</a:t>
            </a:r>
            <a:r>
              <a:rPr lang="en-US" altLang="ko-KR" sz="1200" b="1" dirty="0" smtClean="0"/>
              <a:t>);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/>
              <a:t>[</a:t>
            </a:r>
            <a:r>
              <a:rPr lang="en-US" altLang="ko-KR" sz="1200" b="1" dirty="0" err="1"/>
              <a:t>PunRPC</a:t>
            </a:r>
            <a:r>
              <a:rPr lang="en-US" altLang="ko-KR" sz="1200" b="1" dirty="0"/>
              <a:t>]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altLang="ko-KR" sz="1200" b="1" dirty="0"/>
              <a:t>    void </a:t>
            </a:r>
            <a:r>
              <a:rPr lang="en-US" altLang="ko-KR" sz="1200" b="1" dirty="0" err="1"/>
              <a:t>RpcFire</a:t>
            </a:r>
            <a:r>
              <a:rPr lang="en-US" altLang="ko-KR" sz="1200" b="1" dirty="0"/>
              <a:t>()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ko-KR" altLang="en-US" sz="1200" b="1" dirty="0"/>
              <a:t>    </a:t>
            </a:r>
            <a:r>
              <a:rPr lang="en-US" altLang="ko-KR" sz="1200" b="1" dirty="0" smtClean="0"/>
              <a:t>{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altLang="ko-KR" sz="1200" b="1" dirty="0" smtClean="0"/>
              <a:t>    }</a:t>
            </a:r>
            <a:endParaRPr lang="en-US" altLang="ko-KR" sz="1200" b="1" dirty="0"/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게임오버 후 씬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이동전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오브젝트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정리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오버 후 다시 게임이 시작하기 전에 게임에 사용되었던 오브젝트를 정리합니다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>
                <a:solidFill>
                  <a:prstClr val="black"/>
                </a:solidFill>
              </a:rPr>
            </a:br>
            <a:r>
              <a:rPr kumimoji="1" lang="en-US" altLang="ko-KR" sz="1200" b="1" dirty="0">
                <a:solidFill>
                  <a:prstClr val="black"/>
                </a:solidFill>
              </a:rPr>
              <a:t>if (count == 5 &amp;&amp;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PhotonNetwork.IsMasterClient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kumimoji="1" lang="en-US" altLang="ko-KR" sz="1200" b="1" dirty="0">
                <a:solidFill>
                  <a:prstClr val="black"/>
                </a:solidFill>
              </a:rPr>
              <a:t>               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PhotonNetwork.DestroyAll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(); </a:t>
            </a:r>
            <a:br>
              <a:rPr kumimoji="1" lang="en-US" altLang="ko-KR" sz="1200" b="1" dirty="0">
                <a:solidFill>
                  <a:prstClr val="black"/>
                </a:solidFill>
              </a:rPr>
            </a:br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5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181961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 smtClean="0">
                <a:solidFill>
                  <a:srgbClr val="056896"/>
                </a:solidFill>
              </a:rPr>
              <a:t>13. VR </a:t>
            </a:r>
            <a:r>
              <a:rPr lang="ko-KR" altLang="en-US" sz="1600" kern="0" smtClean="0">
                <a:solidFill>
                  <a:srgbClr val="056896"/>
                </a:solidFill>
              </a:rPr>
              <a:t>서포트 및 안드로이드 빌드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89127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VR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서포트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File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Build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Player Settings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XR Settings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Virtual Reality Supported </a:t>
            </a:r>
            <a:r>
              <a:rPr kumimoji="1" lang="ko-KR" altLang="en-US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체크</a:t>
            </a:r>
            <a:endParaRPr kumimoji="1" lang="en-US" altLang="ko-KR" sz="1200" b="1" dirty="0" smtClea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Google</a:t>
            </a:r>
            <a:r>
              <a:rPr kumimoji="1" lang="ko-KR" altLang="en-US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cardboard SDK for Unity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 smtClean="0">
                <a:solidFill>
                  <a:prstClr val="black"/>
                </a:solidFill>
              </a:rPr>
              <a:t>빌드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모듈 다운로드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#if UNITY_EDITOR - </a:t>
            </a:r>
            <a:r>
              <a:rPr kumimoji="1" lang="ko-KR" altLang="en-US" sz="1200" b="1">
                <a:solidFill>
                  <a:prstClr val="black"/>
                </a:solidFill>
              </a:rPr>
              <a:t>유니티 에디터에서만 실행한 부분을 설정합니다</a:t>
            </a:r>
            <a:r>
              <a:rPr lang="en-US" altLang="ko-KR" sz="1200" b="1" dirty="0" smtClean="0"/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Preferences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External  Android  SDK, JDK, NDK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 smtClean="0">
                <a:solidFill>
                  <a:prstClr val="black"/>
                </a:solidFill>
                <a:sym typeface="Wingdings" panose="05000000000000000000" pitchFamily="2" charset="2"/>
              </a:rPr>
              <a:t>PackageName</a:t>
            </a:r>
            <a:r>
              <a:rPr kumimoji="1" lang="ko-KR" altLang="en-US" sz="1200" b="1" smtClea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안드로이드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타겟으로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빌드하여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apk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파일을 생성합니다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빌드된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apk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파일을 핸드폰에 올린 후 설치합니다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설치된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App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이 정상 실행되나 확인합니다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F80CF43-6BFD-4747-8A7D-B77B0578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709" y="4535504"/>
            <a:ext cx="4306383" cy="21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1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2290692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 smtClean="0">
                <a:solidFill>
                  <a:srgbClr val="056896"/>
                </a:solidFill>
              </a:rPr>
              <a:t>14. </a:t>
            </a:r>
            <a:r>
              <a:rPr lang="ko-KR" altLang="en-US" sz="1600" kern="0">
                <a:solidFill>
                  <a:srgbClr val="056896"/>
                </a:solidFill>
              </a:rPr>
              <a:t>전체 테스트 및 </a:t>
            </a:r>
            <a:r>
              <a:rPr lang="en-US" altLang="ko-KR" sz="1600" kern="0" dirty="0">
                <a:solidFill>
                  <a:srgbClr val="056896"/>
                </a:solidFill>
              </a:rPr>
              <a:t>Q&amp;A</a:t>
            </a: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3679" y="2760618"/>
            <a:ext cx="6644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Test and Q&amp;A</a:t>
            </a:r>
            <a:endParaRPr lang="ko-KR" altLang="en-US" sz="7200" b="1"/>
          </a:p>
        </p:txBody>
      </p:sp>
    </p:spTree>
    <p:extLst>
      <p:ext uri="{BB962C8B-B14F-4D97-AF65-F5344CB8AC3E}">
        <p14:creationId xmlns:p14="http://schemas.microsoft.com/office/powerpoint/2010/main" val="208089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778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89287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ko-KR" altLang="en-US" sz="1600" kern="0" smtClean="0">
                <a:solidFill>
                  <a:srgbClr val="056896"/>
                </a:solidFill>
              </a:rPr>
              <a:t>학습</a:t>
            </a:r>
            <a:r>
              <a:rPr lang="en-US" altLang="ko-KR" sz="1600" kern="0" smtClean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목표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99671" y="1161894"/>
            <a:ext cx="818124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</a:rPr>
              <a:t>Unity </a:t>
            </a:r>
            <a:r>
              <a:rPr kumimoji="1" lang="ko-KR" altLang="en-US" sz="2400" b="1">
                <a:solidFill>
                  <a:prstClr val="black"/>
                </a:solidFill>
              </a:rPr>
              <a:t>를 이용한 게임 개발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prstClr val="black"/>
                </a:solidFill>
              </a:rPr>
              <a:t>타워 </a:t>
            </a:r>
            <a:r>
              <a:rPr kumimoji="1" lang="ko-KR" altLang="en-US" sz="2400" b="1" dirty="0" err="1">
                <a:solidFill>
                  <a:prstClr val="black"/>
                </a:solidFill>
              </a:rPr>
              <a:t>디펜스형</a:t>
            </a:r>
            <a:r>
              <a:rPr kumimoji="1" lang="ko-KR" altLang="en-US" sz="2400" b="1" dirty="0">
                <a:solidFill>
                  <a:prstClr val="black"/>
                </a:solidFill>
              </a:rPr>
              <a:t> 게임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 err="1">
                <a:solidFill>
                  <a:prstClr val="black"/>
                </a:solidFill>
              </a:rPr>
              <a:t>길찾기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solidFill>
                  <a:prstClr val="black"/>
                </a:solidFill>
              </a:rPr>
              <a:t>충돌처리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2400" b="1" dirty="0">
                <a:solidFill>
                  <a:prstClr val="black"/>
                </a:solidFill>
              </a:rPr>
              <a:t>UI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 err="1">
                <a:solidFill>
                  <a:prstClr val="black"/>
                </a:solidFill>
              </a:rPr>
              <a:t>안드로이드</a:t>
            </a:r>
            <a:r>
              <a:rPr kumimoji="1" lang="ko-KR" altLang="en-US" sz="2400" b="1" dirty="0">
                <a:solidFill>
                  <a:prstClr val="black"/>
                </a:solidFill>
              </a:rPr>
              <a:t> 단말 </a:t>
            </a:r>
            <a:r>
              <a:rPr kumimoji="1" lang="ko-KR" altLang="en-US" sz="2400" b="1" dirty="0" smtClean="0">
                <a:solidFill>
                  <a:prstClr val="black"/>
                </a:solidFill>
              </a:rPr>
              <a:t>대상</a:t>
            </a:r>
            <a:endParaRPr kumimoji="1" lang="en-US" altLang="ko-KR" sz="2400" b="1" dirty="0" smtClean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2400" b="1" dirty="0" smtClean="0">
                <a:solidFill>
                  <a:prstClr val="black"/>
                </a:solidFill>
              </a:rPr>
              <a:t>VR 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2400" b="1" dirty="0" err="1">
                <a:solidFill>
                  <a:prstClr val="black"/>
                </a:solidFill>
              </a:rPr>
              <a:t>포톤을</a:t>
            </a:r>
            <a:r>
              <a:rPr kumimoji="1" lang="ko-KR" altLang="en-US" sz="2400" b="1" dirty="0">
                <a:solidFill>
                  <a:prstClr val="black"/>
                </a:solidFill>
              </a:rPr>
              <a:t> 이용한 멀티플레이 및 사용자간 동기화</a:t>
            </a:r>
            <a:endParaRPr kumimoji="1" lang="en-US" altLang="ko-KR" sz="24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30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30218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AutoNum type="arabicPeriod"/>
            </a:pPr>
            <a:r>
              <a:rPr lang="ko-KR" altLang="en-US" sz="1600" kern="0" dirty="0">
                <a:solidFill>
                  <a:srgbClr val="056896"/>
                </a:solidFill>
              </a:rPr>
              <a:t>프로젝트 생성 및 리소스 </a:t>
            </a:r>
            <a:r>
              <a:rPr lang="ko-KR" altLang="en-US" sz="1600" kern="0" dirty="0" err="1">
                <a:solidFill>
                  <a:srgbClr val="056896"/>
                </a:solidFill>
              </a:rPr>
              <a:t>임포트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Unity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최신 버전을 설치합니다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3D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프로젝트를 새로 </a:t>
            </a:r>
            <a:r>
              <a:rPr kumimoji="1" lang="ko-KR" altLang="en-US" sz="1200" b="1">
                <a:solidFill>
                  <a:prstClr val="black"/>
                </a:solidFill>
              </a:rPr>
              <a:t>생성합니다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유니티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패키지를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임포트합니다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게임 제작에 필요한 모델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사운드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스크립트등이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들어 있습니다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00D8A8C-B9E0-4DB4-93F6-17928F11F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67" y="872947"/>
            <a:ext cx="3461804" cy="3984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E81C6E-D353-4EE7-983E-948F24102D97}"/>
              </a:ext>
            </a:extLst>
          </p:cNvPr>
          <p:cNvSpPr txBox="1"/>
          <p:nvPr/>
        </p:nvSpPr>
        <p:spPr>
          <a:xfrm>
            <a:off x="1743836" y="2297252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유니티 패키지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유니티에서 사용하는 압축 파일의 한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종류로 여러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개의 리소스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(Asset)</a:t>
            </a:r>
            <a:r>
              <a:rPr kumimoji="1" lang="ko-KR" altLang="en-US" sz="1200" b="1">
                <a:solidFill>
                  <a:prstClr val="black"/>
                </a:solidFill>
              </a:rPr>
              <a:t>을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ko-KR" altLang="en-US" sz="1200" b="1" smtClean="0">
                <a:solidFill>
                  <a:prstClr val="black"/>
                </a:solidFill>
              </a:rPr>
              <a:t>하나의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압축파일 형태로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Export/Import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가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가능합니다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5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62466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2. </a:t>
            </a:r>
            <a:r>
              <a:rPr lang="ko-KR" altLang="en-US" sz="1600" kern="0">
                <a:solidFill>
                  <a:srgbClr val="056896"/>
                </a:solidFill>
              </a:rPr>
              <a:t>배경 배치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나무 및 빌딩 설치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카메라 이동 구현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지형 설치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지형 모델을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로드합니다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나무 및 빌딩을 알맞게 배치합니다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Static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설정을 </a:t>
            </a:r>
            <a:r>
              <a:rPr kumimoji="1" lang="ko-KR" altLang="en-US" sz="1200" b="1">
                <a:solidFill>
                  <a:prstClr val="black"/>
                </a:solidFill>
              </a:rPr>
              <a:t>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움직이지 않는 오브젝트에 대한 정보가 보장되면 에디터 상에서 미리 계산될 수 있는데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라이트맵핑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ko-KR" altLang="en-US" sz="1200" b="1">
                <a:solidFill>
                  <a:prstClr val="black"/>
                </a:solidFill>
              </a:rPr>
              <a:t>네비게이션등에 최적화될수 있습니다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카메라 이동 구현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카메라 스크립트를 추가합니다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원활한 개발을 위해 마우스를 통해 카메라를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움직일수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있도록 카메라 스크립트를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작업합니다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카메라는 이동이 없고 회전만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ko-KR" sz="1200" b="1" dirty="0"/>
              <a:t>transform.eulerAngles = new Vector3(RX, RY, 0f);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64C0F01-ACA2-4E9B-9D91-8D92E0F6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97" y="4238049"/>
            <a:ext cx="4902084" cy="23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9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659656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3. </a:t>
            </a:r>
            <a:r>
              <a:rPr lang="ko-KR" altLang="en-US" sz="1600" kern="0">
                <a:solidFill>
                  <a:srgbClr val="056896"/>
                </a:solidFill>
              </a:rPr>
              <a:t>조준</a:t>
            </a:r>
            <a:r>
              <a:rPr lang="en-US" altLang="ko-KR" sz="1600" kern="0" dirty="0">
                <a:solidFill>
                  <a:srgbClr val="056896"/>
                </a:solidFill>
              </a:rPr>
              <a:t>(Aim), </a:t>
            </a:r>
            <a:r>
              <a:rPr lang="ko-KR" altLang="en-US" sz="1600" kern="0">
                <a:solidFill>
                  <a:srgbClr val="056896"/>
                </a:solidFill>
              </a:rPr>
              <a:t>자동 탄환 발사 기능 추가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조준 기능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사용자가 바라보는 곳을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조준점으로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만듭니다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조준점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모델을 로딩합니다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자동 탄환 발사 기능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별도의 컨트롤러를 사용하지 않으므로 사용자가 바라보는 곳으로 자동으로 탄환이 발사됩니다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lang="en-US" altLang="ko-KR" sz="1200" b="1" dirty="0"/>
              <a:t>Ray </a:t>
            </a:r>
            <a:r>
              <a:rPr lang="en-US" altLang="ko-KR" sz="1200" b="1" dirty="0" err="1"/>
              <a:t>ray</a:t>
            </a:r>
            <a:r>
              <a:rPr lang="en-US" altLang="ko-KR" sz="1200" b="1" dirty="0"/>
              <a:t> = new Ray(</a:t>
            </a:r>
            <a:r>
              <a:rPr lang="en-US" altLang="ko-KR" sz="1200" b="1" dirty="0" err="1"/>
              <a:t>Camera.main.transform.position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Camera.main.transform.forward</a:t>
            </a:r>
            <a:r>
              <a:rPr lang="en-US" altLang="ko-KR" sz="1200" b="1" dirty="0"/>
              <a:t>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발사 속도를 조절합니다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lang="en-US" altLang="ko-KR" sz="1200" b="1" dirty="0"/>
              <a:t>public float </a:t>
            </a:r>
            <a:r>
              <a:rPr lang="en-US" altLang="ko-KR" sz="1200" b="1" dirty="0" err="1"/>
              <a:t>autoFireTime</a:t>
            </a:r>
            <a:r>
              <a:rPr lang="en-US" altLang="ko-KR" sz="1200" b="1" dirty="0"/>
              <a:t> = 0.5f;   //</a:t>
            </a:r>
            <a:r>
              <a:rPr lang="ko-KR" altLang="en-US" sz="1200" b="1"/>
              <a:t>자동 공격 시간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충돌시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이펙트를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lang="en-US" altLang="ko-KR" sz="1200" b="1" dirty="0" err="1"/>
              <a:t>bulletImpact</a:t>
            </a:r>
            <a:r>
              <a:rPr lang="en-US" altLang="ko-KR" sz="1200" b="1" dirty="0"/>
              <a:t> = Instantiate(</a:t>
            </a:r>
            <a:r>
              <a:rPr lang="en-US" altLang="ko-KR" sz="1200" b="1" dirty="0" err="1"/>
              <a:t>bulletImpactPrefab</a:t>
            </a:r>
            <a:r>
              <a:rPr lang="en-US" altLang="ko-KR" sz="1200" b="1" dirty="0"/>
              <a:t>).transform;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B2AABE4-67E3-46F9-9B8D-20B98E3F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11" y="4057450"/>
            <a:ext cx="4110446" cy="24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718967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4. </a:t>
            </a:r>
            <a:r>
              <a:rPr lang="ko-KR" altLang="en-US" sz="1600" kern="0">
                <a:solidFill>
                  <a:srgbClr val="056896"/>
                </a:solidFill>
              </a:rPr>
              <a:t>적</a:t>
            </a:r>
            <a:r>
              <a:rPr lang="en-US" altLang="ko-KR" sz="1600" kern="0" dirty="0">
                <a:solidFill>
                  <a:srgbClr val="056896"/>
                </a:solidFill>
              </a:rPr>
              <a:t>(Drone) </a:t>
            </a:r>
            <a:r>
              <a:rPr lang="ko-KR" altLang="en-US" sz="1600" kern="0">
                <a:solidFill>
                  <a:srgbClr val="056896"/>
                </a:solidFill>
              </a:rPr>
              <a:t>셋팅</a:t>
            </a:r>
            <a:r>
              <a:rPr lang="en-US" altLang="ko-KR" sz="1600" kern="0" dirty="0">
                <a:solidFill>
                  <a:srgbClr val="056896"/>
                </a:solidFill>
              </a:rPr>
              <a:t>,</a:t>
            </a:r>
            <a:r>
              <a:rPr lang="ko-KR" altLang="en-US" sz="1600" kern="0">
                <a:solidFill>
                  <a:srgbClr val="056896"/>
                </a:solidFill>
              </a:rPr>
              <a:t> </a:t>
            </a:r>
            <a:r>
              <a:rPr lang="en-US" altLang="ko-KR" sz="1600" kern="0" dirty="0" err="1">
                <a:solidFill>
                  <a:srgbClr val="056896"/>
                </a:solidFill>
              </a:rPr>
              <a:t>DroneSpawner</a:t>
            </a:r>
            <a:r>
              <a:rPr lang="en-US" altLang="ko-KR" sz="1600" kern="0" dirty="0">
                <a:solidFill>
                  <a:srgbClr val="056896"/>
                </a:solidFill>
              </a:rPr>
              <a:t> </a:t>
            </a:r>
            <a:r>
              <a:rPr lang="ko-KR" altLang="en-US" sz="1600" kern="0">
                <a:solidFill>
                  <a:srgbClr val="056896"/>
                </a:solidFill>
              </a:rPr>
              <a:t>셋팅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Drone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드론을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길찾기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기능을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DroneSpawner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설정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오브젝트를 계속 만들어내는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DroneSpawner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를 </a:t>
            </a:r>
            <a:r>
              <a:rPr kumimoji="1" lang="ko-KR" altLang="en-US" sz="1200" b="1">
                <a:solidFill>
                  <a:prstClr val="black"/>
                </a:solidFill>
              </a:rPr>
              <a:t>추가합니다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StartCoroutine</a:t>
            </a:r>
            <a:r>
              <a:rPr lang="en-US" altLang="ko-KR" sz="1200" b="1" dirty="0"/>
              <a:t>(Spawn());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>//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일정시간 기다립니다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>Yield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return new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WaitForSeconds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Random.Range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minTime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,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maxTime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));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생성될 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위치에 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몇 개 설정합니다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464139D-0517-4CA6-AA2E-AC2FF868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36" y="3749956"/>
            <a:ext cx="5525128" cy="29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A940F1B-DE95-4171-B270-706D4DD4D1AB}"/>
              </a:ext>
            </a:extLst>
          </p:cNvPr>
          <p:cNvSpPr txBox="1">
            <a:spLocks/>
          </p:cNvSpPr>
          <p:nvPr/>
        </p:nvSpPr>
        <p:spPr>
          <a:xfrm>
            <a:off x="1311275" y="197987"/>
            <a:ext cx="1800173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4.1</a:t>
            </a:r>
            <a:r>
              <a:rPr lang="ko-KR" altLang="en-US" sz="1600" kern="0" dirty="0">
                <a:solidFill>
                  <a:srgbClr val="056896"/>
                </a:solidFill>
              </a:rPr>
              <a:t>네비게이션 메시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3648D92-F7FA-403D-9283-BF494242C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A37D964-6165-4323-8075-67B42C872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74" y="3335382"/>
            <a:ext cx="5147661" cy="3095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AC0F9B3-BFB7-412C-8DD1-B1FB97DFFD59}"/>
              </a:ext>
            </a:extLst>
          </p:cNvPr>
          <p:cNvSpPr txBox="1"/>
          <p:nvPr/>
        </p:nvSpPr>
        <p:spPr>
          <a:xfrm>
            <a:off x="1785633" y="728436"/>
            <a:ext cx="78197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네비게이션 시스템의 목적은 공간에서 두 지점 사이를 움직이기 위한 최적의 경로를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찾는것입니다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3D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게임에서는 지형이나 물체들이 복잡하게 배치되어 있기 때문에 단순화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해야지만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길찾기를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하기 쉽습니다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이처럼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3D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공간을 삼각형으로 이루어진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mesh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들로 재구성 하는 방법을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Navigation Mesh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라고 </a:t>
            </a:r>
            <a:r>
              <a:rPr kumimoji="1" lang="ko-KR" altLang="en-US" sz="1200" b="1">
                <a:solidFill>
                  <a:prstClr val="black"/>
                </a:solidFill>
              </a:rPr>
              <a:t>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1200" b="1" dirty="0" smtClean="0">
                <a:solidFill>
                  <a:prstClr val="black"/>
                </a:solidFill>
              </a:rPr>
              <a:t>Window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 AI  Navigation, Bake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 err="1" smtClean="0">
                <a:solidFill>
                  <a:prstClr val="black"/>
                </a:solidFill>
              </a:rPr>
              <a:t>길찾기를</a:t>
            </a:r>
            <a:r>
              <a:rPr kumimoji="1" lang="ko-KR" altLang="en-US" sz="1200" b="1" dirty="0" smtClean="0">
                <a:solidFill>
                  <a:prstClr val="black"/>
                </a:solidFill>
              </a:rPr>
              <a:t> 할 객체에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NavMeshAgent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agent </a:t>
            </a:r>
            <a:r>
              <a:rPr kumimoji="1" lang="ko-KR" altLang="en-US" sz="1200" b="1" smtClean="0">
                <a:solidFill>
                  <a:prstClr val="black"/>
                </a:solidFill>
              </a:rPr>
              <a:t>추가 및 타겟 설정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</a:rPr>
              <a:t/>
            </a:r>
            <a:br>
              <a:rPr kumimoji="1" lang="en-US" altLang="ko-KR" sz="1200" b="1" dirty="0" smtClean="0">
                <a:solidFill>
                  <a:prstClr val="black"/>
                </a:solidFill>
              </a:rPr>
            </a:br>
            <a:r>
              <a:rPr kumimoji="1" lang="en-US" altLang="ko-KR" sz="1200" b="1" dirty="0" err="1">
                <a:solidFill>
                  <a:prstClr val="black"/>
                </a:solidFill>
              </a:rPr>
              <a:t>agent.destination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=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TDTower.Instance.transform.position</a:t>
            </a:r>
            <a:r>
              <a:rPr lang="en-US" altLang="ko-KR" sz="1200" dirty="0"/>
              <a:t>;</a:t>
            </a:r>
            <a:endParaRPr kumimoji="1"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9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3327834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5. </a:t>
            </a:r>
            <a:r>
              <a:rPr lang="ko-KR" altLang="en-US" sz="1600" kern="0">
                <a:solidFill>
                  <a:srgbClr val="056896"/>
                </a:solidFill>
              </a:rPr>
              <a:t>적 체력 추가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적에게 데미지 추가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63040" y="595837"/>
            <a:ext cx="97938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체력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Slider</a:t>
            </a:r>
            <a:r>
              <a:rPr kumimoji="1" lang="ko-KR" altLang="en-US" sz="1200" b="1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UI </a:t>
            </a:r>
            <a:r>
              <a:rPr kumimoji="1" lang="ko-KR" altLang="en-US" sz="1200" b="1">
                <a:solidFill>
                  <a:prstClr val="black"/>
                </a:solidFill>
              </a:rPr>
              <a:t>를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</a:t>
            </a:r>
            <a:r>
              <a:rPr kumimoji="1" lang="ko-KR" altLang="en-US" sz="1200" b="1">
                <a:solidFill>
                  <a:prstClr val="black"/>
                </a:solidFill>
              </a:rPr>
              <a:t>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 </a:t>
            </a:r>
            <a:r>
              <a:rPr kumimoji="1" lang="ko-KR" altLang="en-US" sz="1200" b="1">
                <a:solidFill>
                  <a:prstClr val="black"/>
                </a:solidFill>
              </a:rPr>
              <a:t>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  <a:r>
              <a:rPr kumimoji="1" lang="ko-KR" altLang="en-US" sz="1200" b="1">
                <a:solidFill>
                  <a:prstClr val="black"/>
                </a:solidFill>
              </a:rPr>
              <a:t>와 적 체력을 연동합니다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적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추가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플레이어의 공격을 받으면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데미지를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받도록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1200" b="1" dirty="0" err="1">
                <a:solidFill>
                  <a:prstClr val="black"/>
                </a:solidFill>
              </a:rPr>
              <a:t>currentHp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-= damage;</a:t>
            </a: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 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hpSlider.value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= 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currentHp</a:t>
            </a:r>
            <a:r>
              <a:rPr lang="en-US" altLang="ko-KR" dirty="0"/>
              <a:t>;</a:t>
            </a:r>
            <a:endParaRPr kumimoji="1" lang="en-US" altLang="ko-KR" sz="3200" b="1" dirty="0">
              <a:solidFill>
                <a:prstClr val="black"/>
              </a:solidFill>
            </a:endParaRP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5B98505-BE8B-4F79-9220-227D0681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77" y="3987994"/>
            <a:ext cx="4204000" cy="25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311275" y="197987"/>
            <a:ext cx="4900380" cy="2215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342900" indent="-342900" algn="l" defTabSz="-13873163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8001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12573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7145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2171700" indent="-342900" algn="ctr" defTabSz="-13873163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/>
            <a:r>
              <a:rPr lang="en-US" altLang="ko-KR" sz="1600" kern="0" dirty="0">
                <a:solidFill>
                  <a:srgbClr val="056896"/>
                </a:solidFill>
              </a:rPr>
              <a:t>6. </a:t>
            </a:r>
            <a:r>
              <a:rPr lang="ko-KR" altLang="en-US" sz="1600" kern="0">
                <a:solidFill>
                  <a:srgbClr val="056896"/>
                </a:solidFill>
              </a:rPr>
              <a:t>드론의 타워</a:t>
            </a:r>
            <a:r>
              <a:rPr lang="en-US" altLang="ko-KR" sz="1600" kern="0" dirty="0">
                <a:solidFill>
                  <a:srgbClr val="056896"/>
                </a:solidFill>
              </a:rPr>
              <a:t>(Tower)</a:t>
            </a:r>
            <a:r>
              <a:rPr lang="ko-KR" altLang="en-US" sz="1600" kern="0">
                <a:solidFill>
                  <a:srgbClr val="056896"/>
                </a:solidFill>
              </a:rPr>
              <a:t>공격</a:t>
            </a:r>
            <a:r>
              <a:rPr lang="en-US" altLang="ko-KR" sz="1600" kern="0" dirty="0">
                <a:solidFill>
                  <a:srgbClr val="056896"/>
                </a:solidFill>
              </a:rPr>
              <a:t>, HP </a:t>
            </a:r>
            <a:r>
              <a:rPr lang="ko-KR" altLang="en-US" sz="1600" kern="0">
                <a:solidFill>
                  <a:srgbClr val="056896"/>
                </a:solidFill>
              </a:rPr>
              <a:t>처리</a:t>
            </a:r>
            <a:r>
              <a:rPr lang="en-US" altLang="ko-KR" sz="1600" kern="0" dirty="0">
                <a:solidFill>
                  <a:srgbClr val="056896"/>
                </a:solidFill>
              </a:rPr>
              <a:t>, </a:t>
            </a:r>
            <a:r>
              <a:rPr lang="ko-KR" altLang="en-US" sz="1600" kern="0">
                <a:solidFill>
                  <a:srgbClr val="056896"/>
                </a:solidFill>
              </a:rPr>
              <a:t>게임 오버 처리</a:t>
            </a:r>
            <a:endParaRPr lang="en-US" altLang="ko-KR" sz="1600" kern="0" dirty="0">
              <a:solidFill>
                <a:srgbClr val="056896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1272382" y="514974"/>
            <a:ext cx="9647237" cy="3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185738" indent="-185738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kern="0" dirty="0">
                <a:solidFill>
                  <a:sysClr val="windowText" lastClr="000000"/>
                </a:solidFill>
                <a:latin typeface="고딕"/>
              </a:rPr>
              <a:t>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54940" y="595837"/>
            <a:ext cx="97019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타워 공격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드론이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타워에 왔을 때 타워를 공격하도록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TDTower.Instance.Damage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attackPower</a:t>
            </a:r>
            <a:r>
              <a:rPr lang="en-US" altLang="ko-KR" sz="1200" b="1" dirty="0" smtClean="0"/>
              <a:t>);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smtClean="0">
                <a:solidFill>
                  <a:prstClr val="black"/>
                </a:solidFill>
              </a:rPr>
              <a:t>공격은 일정 시간을 두고 반복해서 계속 이루어 집니다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200" b="1" dirty="0"/>
              <a:t>public</a:t>
            </a:r>
            <a:r>
              <a:rPr lang="ko-KR" altLang="en-US" sz="1200" b="1"/>
              <a:t> </a:t>
            </a:r>
            <a:r>
              <a:rPr lang="en-US" altLang="ko-KR" sz="1200" b="1" dirty="0"/>
              <a:t>float</a:t>
            </a:r>
            <a:r>
              <a:rPr lang="ko-KR" altLang="en-US" sz="1200" b="1"/>
              <a:t> </a:t>
            </a:r>
            <a:r>
              <a:rPr lang="en-US" altLang="ko-KR" sz="1200" b="1" dirty="0" err="1"/>
              <a:t>attackTime</a:t>
            </a:r>
            <a:r>
              <a:rPr lang="en-US" altLang="ko-KR" sz="1200" b="1" dirty="0"/>
              <a:t> = 5f;   //</a:t>
            </a:r>
            <a:r>
              <a:rPr lang="ko-KR" altLang="en-US" sz="1200" b="1"/>
              <a:t>공격후 이 시간</a:t>
            </a:r>
            <a:r>
              <a:rPr lang="en-US" altLang="ko-KR" sz="1200" b="1" dirty="0"/>
              <a:t>(</a:t>
            </a:r>
            <a:r>
              <a:rPr lang="ko-KR" altLang="en-US" sz="1200" b="1"/>
              <a:t>초</a:t>
            </a:r>
            <a:r>
              <a:rPr lang="en-US" altLang="ko-KR" sz="1200" b="1" dirty="0"/>
              <a:t>)</a:t>
            </a:r>
            <a:r>
              <a:rPr lang="ko-KR" altLang="en-US" sz="1200" b="1"/>
              <a:t>이 지나야 다시 공격할수 있다</a:t>
            </a:r>
            <a:r>
              <a:rPr lang="en-US" altLang="ko-KR" sz="1200" b="1" dirty="0"/>
              <a:t>. 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타워의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 </a:t>
            </a:r>
            <a:r>
              <a:rPr kumimoji="1" lang="ko-KR" altLang="en-US" sz="1200" b="1">
                <a:solidFill>
                  <a:prstClr val="black"/>
                </a:solidFill>
              </a:rPr>
              <a:t>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타위의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를 표시할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UI</a:t>
            </a:r>
            <a:r>
              <a:rPr kumimoji="1" lang="ko-KR" altLang="en-US" sz="1200" b="1">
                <a:solidFill>
                  <a:prstClr val="black"/>
                </a:solidFill>
              </a:rPr>
              <a:t>를 추가합니다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marL="722312" lvl="1" defTabSz="-13873163" eaLnBrk="0" fontAlgn="base" hangingPunct="0">
              <a:lnSpc>
                <a:spcPct val="150000"/>
              </a:lnSpc>
              <a:spcAft>
                <a:spcPct val="0"/>
              </a:spcAft>
            </a:pP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오버 처리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8937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 err="1">
                <a:solidFill>
                  <a:prstClr val="black"/>
                </a:solidFill>
              </a:rPr>
              <a:t>타위의</a:t>
            </a:r>
            <a:r>
              <a:rPr kumimoji="1" lang="ko-KR" altLang="en-US" sz="1200" b="1" dirty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HP</a:t>
            </a:r>
            <a:r>
              <a:rPr kumimoji="1" lang="ko-KR" altLang="en-US" sz="1200" b="1">
                <a:solidFill>
                  <a:prstClr val="black"/>
                </a:solidFill>
              </a:rPr>
              <a:t>가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0</a:t>
            </a:r>
            <a:r>
              <a:rPr kumimoji="1" lang="ko-KR" altLang="en-US" sz="1200" b="1">
                <a:solidFill>
                  <a:prstClr val="black"/>
                </a:solidFill>
              </a:rPr>
              <a:t>이 되면 게임 오버가 되게 합니다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.</a:t>
            </a:r>
          </a:p>
          <a:p>
            <a:pPr lvl="2"/>
            <a:r>
              <a:rPr kumimoji="1" lang="en-US" altLang="ko-KR" sz="1200" b="1" dirty="0" smtClean="0">
                <a:solidFill>
                  <a:prstClr val="black"/>
                </a:solidFill>
              </a:rPr>
              <a:t>if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(</a:t>
            </a:r>
            <a:r>
              <a:rPr kumimoji="1" lang="en-US" altLang="ko-KR" sz="1200" b="1" dirty="0" err="1">
                <a:solidFill>
                  <a:prstClr val="black"/>
                </a:solidFill>
              </a:rPr>
              <a:t>currentHp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 &lt;= 0)</a:t>
            </a:r>
          </a:p>
          <a:p>
            <a:r>
              <a:rPr kumimoji="1" lang="ko-KR" altLang="en-US" sz="1200" b="1" dirty="0">
                <a:solidFill>
                  <a:prstClr val="black"/>
                </a:solidFill>
              </a:rPr>
              <a:t>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	{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	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gameOver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kumimoji="1" lang="en-US" altLang="ko-KR" sz="1200" b="1" dirty="0">
                <a:solidFill>
                  <a:prstClr val="black"/>
                </a:solidFill>
              </a:rPr>
              <a:t>= true;</a:t>
            </a:r>
          </a:p>
          <a:p>
            <a:r>
              <a:rPr kumimoji="1" lang="en-US" altLang="ko-KR" sz="1200" b="1" dirty="0">
                <a:solidFill>
                  <a:prstClr val="black"/>
                </a:solidFill>
              </a:rPr>
              <a:t>            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	    </a:t>
            </a:r>
            <a:r>
              <a:rPr kumimoji="1" lang="en-US" altLang="ko-KR" sz="1200" b="1" dirty="0" err="1" smtClean="0">
                <a:solidFill>
                  <a:prstClr val="black"/>
                </a:solidFill>
              </a:rPr>
              <a:t>GameOverUi.SetActive</a:t>
            </a:r>
            <a:r>
              <a:rPr kumimoji="1" lang="en-US" altLang="ko-KR" sz="1200" b="1" dirty="0" smtClean="0">
                <a:solidFill>
                  <a:prstClr val="black"/>
                </a:solidFill>
              </a:rPr>
              <a:t>(true);</a:t>
            </a:r>
          </a:p>
          <a:p>
            <a:r>
              <a:rPr kumimoji="1" lang="en-US" altLang="ko-KR" sz="1200" b="1" dirty="0" smtClean="0">
                <a:solidFill>
                  <a:prstClr val="black"/>
                </a:solidFill>
              </a:rPr>
              <a:t>                 }</a:t>
            </a: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436562" lvl="1" indent="-171450" defTabSz="-13873163" eaLnBrk="0" fontAlgn="base" hangingPunct="0">
              <a:lnSpc>
                <a:spcPct val="15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prstClr val="black"/>
                </a:solidFill>
              </a:rPr>
              <a:t>게임 </a:t>
            </a:r>
            <a:r>
              <a:rPr kumimoji="1" lang="ko-KR" altLang="en-US" sz="1200" b="1" dirty="0" err="1">
                <a:solidFill>
                  <a:prstClr val="black"/>
                </a:solidFill>
              </a:rPr>
              <a:t>재시작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IEnumerator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RestartCountdown</a:t>
            </a:r>
            <a:r>
              <a:rPr lang="en-US" altLang="ko-KR" sz="1200" b="1" dirty="0"/>
              <a:t>()</a:t>
            </a:r>
            <a:endParaRPr kumimoji="1" lang="en-US" altLang="ko-KR" sz="1200" b="1" dirty="0" smtClean="0">
              <a:solidFill>
                <a:prstClr val="black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SceneManager.LoadScene</a:t>
            </a:r>
            <a:r>
              <a:rPr lang="en-US" altLang="ko-KR" sz="1200" b="1" dirty="0"/>
              <a:t>(0);</a:t>
            </a:r>
            <a:endParaRPr kumimoji="1" lang="en-US" altLang="ko-KR" sz="1200" b="1" dirty="0">
              <a:solidFill>
                <a:prstClr val="black"/>
              </a:solidFill>
            </a:endParaRPr>
          </a:p>
          <a:p>
            <a:endParaRPr kumimoji="1" lang="en-US" altLang="ko-K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28317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15508</TotalTime>
  <Words>789</Words>
  <Application>Microsoft Office PowerPoint</Application>
  <PresentationFormat>와이드스크린</PresentationFormat>
  <Paragraphs>185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고딕</vt:lpstr>
      <vt:lpstr>맑은 고딕</vt:lpstr>
      <vt:lpstr>뫼비우스 Regular</vt:lpstr>
      <vt:lpstr>Arial</vt:lpstr>
      <vt:lpstr>Wingdings</vt:lpstr>
      <vt:lpstr>2_디자인 사용자 지정</vt:lpstr>
      <vt:lpstr>1_디자인 사용자 지정</vt:lpstr>
      <vt:lpstr>3_디자인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incross</dc:creator>
  <cp:lastModifiedBy>기 옥주</cp:lastModifiedBy>
  <cp:revision>168</cp:revision>
  <dcterms:created xsi:type="dcterms:W3CDTF">2015-11-19T01:24:11Z</dcterms:created>
  <dcterms:modified xsi:type="dcterms:W3CDTF">2019-11-21T07:14:48Z</dcterms:modified>
</cp:coreProperties>
</file>